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23" roundtripDataSignature="AMtx7mj+AFmt3EA9e5Ydgbrk2XuR9ZAz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Ingredients and how it’s Served. Results should be more similar in the ‘right’ categories – similarity on important categories.</a:t>
            </a:r>
            <a:endParaRPr/>
          </a:p>
        </p:txBody>
      </p:sp>
      <p:sp>
        <p:nvSpPr>
          <p:cNvPr id="163" name="Google Shape;163;p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Randomly chosen drinks, 5 rows in random order corresponding to the methods, each with 3 drinks – selected best row gains a point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Basic description and ingredients to help with choosing, still takes quite a lot of time</a:t>
            </a:r>
            <a:endParaRPr/>
          </a:p>
        </p:txBody>
      </p:sp>
      <p:sp>
        <p:nvSpPr>
          <p:cNvPr id="170" name="Google Shape;170;p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Combined proved to be the best, although profile based methods also did well, and they make up a large portion of the Combined list.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Description by itself is pretty poor, but works in Combined approach – key note – drinks provided by Description usually rank pretty high in Combined list, but not completely at the top</a:t>
            </a:r>
            <a:endParaRPr/>
          </a:p>
        </p:txBody>
      </p:sp>
      <p:sp>
        <p:nvSpPr>
          <p:cNvPr id="178" name="Google Shape;178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Little intersection among varying list sizes</a:t>
            </a:r>
            <a:endParaRPr/>
          </a:p>
        </p:txBody>
      </p:sp>
      <p:sp>
        <p:nvSpPr>
          <p:cNvPr id="185" name="Google Shape;185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Quite similar but not completely – suppose the boosting does is job</a:t>
            </a:r>
            <a:endParaRPr/>
          </a:p>
        </p:txBody>
      </p:sp>
      <p:sp>
        <p:nvSpPr>
          <p:cNvPr id="194" name="Google Shape;194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Profile makes up a significant chunk of the Combined list, but the added drinks from Description method prove useful – since Combined won</a:t>
            </a:r>
            <a:endParaRPr/>
          </a:p>
        </p:txBody>
      </p:sp>
      <p:sp>
        <p:nvSpPr>
          <p:cNvPr id="203" name="Google Shape;203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5ec37445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75ec374452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Describe the distribution of values – fairly equal # of base spirits, …</a:t>
            </a:r>
            <a:endParaRPr/>
          </a:p>
        </p:txBody>
      </p:sp>
      <p:sp>
        <p:nvSpPr>
          <p:cNvPr id="115" name="Google Shape;115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We’re using basic TF-IDF – 5 more or less similar methods – differ in keywords used .., user profile consists of the drinks he likes, recommendation takes every drink and outputs a list of top30 (passed the eye test the best) similar drinks, then randomly select desired count to display – ensures high % for drinks similar to multiple from profile and also some exploration</a:t>
            </a:r>
            <a:endParaRPr/>
          </a:p>
        </p:txBody>
      </p:sp>
      <p:sp>
        <p:nvSpPr>
          <p:cNvPr id="129" name="Google Shape;129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Works really good with exploring twists - drinks with slight alternations. Catches onto what makes the drinks similar. But the results might be a bit too similar – poor exploration. Also damned duplicates.</a:t>
            </a:r>
            <a:endParaRPr/>
          </a:p>
        </p:txBody>
      </p:sp>
      <p:sp>
        <p:nvSpPr>
          <p:cNvPr id="136" name="Google Shape;136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 pick up onto unusual similarities – same book, same series of drinks, city of origin .. Recipe description mentions ingredients .. First problem – some drinks were missing descriptions … Another – descriptions mention unrelated drinks</a:t>
            </a:r>
            <a:endParaRPr/>
          </a:p>
        </p:txBody>
      </p:sp>
      <p:sp>
        <p:nvSpPr>
          <p:cNvPr id="146" name="Google Shape;146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Combined keywords from both .. Good mix od very similar items with items similar on some unusual way … sometimes though bad items bubble through</a:t>
            </a:r>
            <a:endParaRPr/>
          </a:p>
        </p:txBody>
      </p:sp>
      <p:sp>
        <p:nvSpPr>
          <p:cNvPr id="156" name="Google Shape;156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/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" type="body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0" type="dt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8"/>
          <p:cNvSpPr txBox="1"/>
          <p:nvPr>
            <p:ph idx="11" type="ftr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8"/>
          <p:cNvSpPr txBox="1"/>
          <p:nvPr>
            <p:ph idx="12" type="sldNum"/>
          </p:nvPr>
        </p:nvSpPr>
        <p:spPr>
          <a:xfrm>
            <a:off x="7314415" y="548797"/>
            <a:ext cx="941203" cy="301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/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" type="body"/>
          </p:nvPr>
        </p:nvSpPr>
        <p:spPr>
          <a:xfrm rot="5400000">
            <a:off x="2802236" y="881996"/>
            <a:ext cx="3539527" cy="73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0" type="dt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7"/>
          <p:cNvSpPr txBox="1"/>
          <p:nvPr>
            <p:ph idx="11" type="ftr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12" type="sldNum"/>
          </p:nvPr>
        </p:nvSpPr>
        <p:spPr>
          <a:xfrm>
            <a:off x="7314415" y="548797"/>
            <a:ext cx="941203" cy="301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8"/>
          <p:cNvSpPr txBox="1"/>
          <p:nvPr>
            <p:ph type="title"/>
          </p:nvPr>
        </p:nvSpPr>
        <p:spPr>
          <a:xfrm rot="5400000">
            <a:off x="4752423" y="3322686"/>
            <a:ext cx="4484454" cy="14924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8"/>
          <p:cNvSpPr txBox="1"/>
          <p:nvPr>
            <p:ph idx="1" type="body"/>
          </p:nvPr>
        </p:nvSpPr>
        <p:spPr>
          <a:xfrm rot="5400000">
            <a:off x="1233035" y="1448198"/>
            <a:ext cx="4484454" cy="52414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83" name="Google Shape;83;p28"/>
          <p:cNvSpPr txBox="1"/>
          <p:nvPr>
            <p:ph idx="10" type="dt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8"/>
          <p:cNvSpPr txBox="1"/>
          <p:nvPr>
            <p:ph idx="11" type="ftr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8"/>
          <p:cNvSpPr txBox="1"/>
          <p:nvPr>
            <p:ph idx="12" type="sldNum"/>
          </p:nvPr>
        </p:nvSpPr>
        <p:spPr>
          <a:xfrm>
            <a:off x="7314415" y="548797"/>
            <a:ext cx="941203" cy="301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9"/>
          <p:cNvSpPr txBox="1"/>
          <p:nvPr>
            <p:ph type="ctrTitle"/>
          </p:nvPr>
        </p:nvSpPr>
        <p:spPr>
          <a:xfrm>
            <a:off x="914400" y="2516624"/>
            <a:ext cx="7315200" cy="2595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ial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" type="subTitle"/>
          </p:nvPr>
        </p:nvSpPr>
        <p:spPr>
          <a:xfrm>
            <a:off x="914400" y="5166530"/>
            <a:ext cx="7315200" cy="1144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44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19"/>
          <p:cNvSpPr txBox="1"/>
          <p:nvPr>
            <p:ph idx="10" type="dt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2" type="sldNum"/>
          </p:nvPr>
        </p:nvSpPr>
        <p:spPr>
          <a:xfrm>
            <a:off x="7314415" y="548797"/>
            <a:ext cx="941203" cy="301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19"/>
          <p:cNvSpPr txBox="1"/>
          <p:nvPr>
            <p:ph idx="11" type="ftr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/>
          <p:nvPr>
            <p:ph type="title"/>
          </p:nvPr>
        </p:nvSpPr>
        <p:spPr>
          <a:xfrm>
            <a:off x="914400" y="5017572"/>
            <a:ext cx="7315200" cy="1293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" type="body"/>
          </p:nvPr>
        </p:nvSpPr>
        <p:spPr>
          <a:xfrm>
            <a:off x="914400" y="3865097"/>
            <a:ext cx="7315200" cy="10984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20"/>
          <p:cNvSpPr txBox="1"/>
          <p:nvPr>
            <p:ph idx="10" type="dt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0"/>
          <p:cNvSpPr txBox="1"/>
          <p:nvPr>
            <p:ph idx="11" type="ftr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0"/>
          <p:cNvSpPr txBox="1"/>
          <p:nvPr>
            <p:ph idx="12" type="sldNum"/>
          </p:nvPr>
        </p:nvSpPr>
        <p:spPr>
          <a:xfrm>
            <a:off x="7314415" y="548797"/>
            <a:ext cx="941203" cy="301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1"/>
          <p:cNvSpPr txBox="1"/>
          <p:nvPr>
            <p:ph idx="10" type="dt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1"/>
          <p:cNvSpPr txBox="1"/>
          <p:nvPr>
            <p:ph idx="11" type="ftr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2" type="sldNum"/>
          </p:nvPr>
        </p:nvSpPr>
        <p:spPr>
          <a:xfrm>
            <a:off x="7314415" y="548797"/>
            <a:ext cx="941203" cy="301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" name="Google Shape;39;p21"/>
          <p:cNvSpPr txBox="1"/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idx="1" type="body"/>
          </p:nvPr>
        </p:nvSpPr>
        <p:spPr>
          <a:xfrm>
            <a:off x="914400" y="2743200"/>
            <a:ext cx="3566160" cy="3593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41" name="Google Shape;41;p21"/>
          <p:cNvSpPr txBox="1"/>
          <p:nvPr>
            <p:ph idx="2" type="body"/>
          </p:nvPr>
        </p:nvSpPr>
        <p:spPr>
          <a:xfrm>
            <a:off x="4681728" y="2743200"/>
            <a:ext cx="3566160" cy="3595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2"/>
          <p:cNvSpPr txBox="1"/>
          <p:nvPr>
            <p:ph idx="1" type="body"/>
          </p:nvPr>
        </p:nvSpPr>
        <p:spPr>
          <a:xfrm>
            <a:off x="1116348" y="2743200"/>
            <a:ext cx="3364992" cy="6217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lt2"/>
                </a:solidFill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22"/>
          <p:cNvSpPr txBox="1"/>
          <p:nvPr>
            <p:ph idx="2" type="body"/>
          </p:nvPr>
        </p:nvSpPr>
        <p:spPr>
          <a:xfrm>
            <a:off x="4885144" y="2743200"/>
            <a:ext cx="3362062" cy="6217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lt2"/>
                </a:solidFill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2"/>
          <p:cNvSpPr txBox="1"/>
          <p:nvPr>
            <p:ph idx="10" type="dt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2"/>
          <p:cNvSpPr txBox="1"/>
          <p:nvPr>
            <p:ph idx="11" type="ftr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2" type="sldNum"/>
          </p:nvPr>
        </p:nvSpPr>
        <p:spPr>
          <a:xfrm>
            <a:off x="7314415" y="548797"/>
            <a:ext cx="941203" cy="301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22"/>
          <p:cNvSpPr txBox="1"/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2"/>
          <p:cNvSpPr txBox="1"/>
          <p:nvPr>
            <p:ph idx="3" type="body"/>
          </p:nvPr>
        </p:nvSpPr>
        <p:spPr>
          <a:xfrm>
            <a:off x="914400" y="3383280"/>
            <a:ext cx="3566160" cy="2953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50" name="Google Shape;50;p22"/>
          <p:cNvSpPr txBox="1"/>
          <p:nvPr>
            <p:ph idx="4" type="body"/>
          </p:nvPr>
        </p:nvSpPr>
        <p:spPr>
          <a:xfrm>
            <a:off x="4681727" y="3383280"/>
            <a:ext cx="3566160" cy="2953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3"/>
          <p:cNvSpPr txBox="1"/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0" type="dt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3"/>
          <p:cNvSpPr txBox="1"/>
          <p:nvPr>
            <p:ph idx="11" type="ftr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3"/>
          <p:cNvSpPr txBox="1"/>
          <p:nvPr>
            <p:ph idx="12" type="sldNum"/>
          </p:nvPr>
        </p:nvSpPr>
        <p:spPr>
          <a:xfrm>
            <a:off x="7314415" y="548797"/>
            <a:ext cx="941203" cy="301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4"/>
          <p:cNvSpPr txBox="1"/>
          <p:nvPr>
            <p:ph idx="10" type="dt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4"/>
          <p:cNvSpPr txBox="1"/>
          <p:nvPr>
            <p:ph idx="11" type="ftr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idx="12" type="sldNum"/>
          </p:nvPr>
        </p:nvSpPr>
        <p:spPr>
          <a:xfrm>
            <a:off x="7314415" y="548797"/>
            <a:ext cx="941203" cy="301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5"/>
          <p:cNvSpPr txBox="1"/>
          <p:nvPr>
            <p:ph type="title"/>
          </p:nvPr>
        </p:nvSpPr>
        <p:spPr>
          <a:xfrm>
            <a:off x="914400" y="1825362"/>
            <a:ext cx="2950936" cy="2173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5"/>
          <p:cNvSpPr txBox="1"/>
          <p:nvPr>
            <p:ph idx="1" type="body"/>
          </p:nvPr>
        </p:nvSpPr>
        <p:spPr>
          <a:xfrm>
            <a:off x="4021752" y="1826709"/>
            <a:ext cx="4207848" cy="4476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5600" lvl="0" marL="4572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SzPts val="1400"/>
              <a:buChar char="▪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SzPts val="1400"/>
              <a:buChar char="▪"/>
              <a:defRPr sz="14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9pPr>
          </a:lstStyle>
          <a:p/>
        </p:txBody>
      </p:sp>
      <p:sp>
        <p:nvSpPr>
          <p:cNvPr id="63" name="Google Shape;63;p25"/>
          <p:cNvSpPr txBox="1"/>
          <p:nvPr>
            <p:ph idx="2" type="body"/>
          </p:nvPr>
        </p:nvSpPr>
        <p:spPr>
          <a:xfrm>
            <a:off x="914400" y="4061095"/>
            <a:ext cx="2950936" cy="2245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4" name="Google Shape;64;p25"/>
          <p:cNvSpPr txBox="1"/>
          <p:nvPr>
            <p:ph idx="10" type="dt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5"/>
          <p:cNvSpPr txBox="1"/>
          <p:nvPr>
            <p:ph idx="11" type="ftr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2" type="sldNum"/>
          </p:nvPr>
        </p:nvSpPr>
        <p:spPr>
          <a:xfrm>
            <a:off x="7314415" y="548797"/>
            <a:ext cx="941203" cy="301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6"/>
          <p:cNvSpPr txBox="1"/>
          <p:nvPr>
            <p:ph type="title"/>
          </p:nvPr>
        </p:nvSpPr>
        <p:spPr>
          <a:xfrm>
            <a:off x="914400" y="1828800"/>
            <a:ext cx="2953512" cy="21762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6"/>
          <p:cNvSpPr/>
          <p:nvPr>
            <p:ph idx="2" type="pic"/>
          </p:nvPr>
        </p:nvSpPr>
        <p:spPr>
          <a:xfrm>
            <a:off x="4191000" y="2286000"/>
            <a:ext cx="4038600" cy="33528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reflection blurRad="0" dir="5400000" dist="31750" endA="0" endPos="30000" fadeDir="5400000" kx="0" rotWithShape="0" algn="bl" stA="30000" stPos="0" sy="-100000" ky="0"/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Noto Sans Symbols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Noto Sans Symbols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26"/>
          <p:cNvSpPr txBox="1"/>
          <p:nvPr>
            <p:ph idx="1" type="body"/>
          </p:nvPr>
        </p:nvSpPr>
        <p:spPr>
          <a:xfrm>
            <a:off x="914400" y="4059936"/>
            <a:ext cx="2953512" cy="2249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26"/>
          <p:cNvSpPr txBox="1"/>
          <p:nvPr>
            <p:ph idx="10" type="dt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6"/>
          <p:cNvSpPr txBox="1"/>
          <p:nvPr>
            <p:ph idx="11" type="ftr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6"/>
          <p:cNvSpPr txBox="1"/>
          <p:nvPr>
            <p:ph idx="12" type="sldNum"/>
          </p:nvPr>
        </p:nvSpPr>
        <p:spPr>
          <a:xfrm>
            <a:off x="7314415" y="548797"/>
            <a:ext cx="941203" cy="301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242C32"/>
            </a:gs>
            <a:gs pos="65000">
              <a:srgbClr val="272F36"/>
            </a:gs>
            <a:gs pos="100000">
              <a:srgbClr val="5F6773"/>
            </a:gs>
          </a:gsLst>
          <a:lin ang="54000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7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7"/>
          <p:cNvSpPr txBox="1"/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17"/>
          <p:cNvSpPr txBox="1"/>
          <p:nvPr>
            <p:ph idx="1" type="body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7"/>
          <p:cNvSpPr txBox="1"/>
          <p:nvPr>
            <p:ph idx="10" type="dt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7"/>
          <p:cNvSpPr txBox="1"/>
          <p:nvPr>
            <p:ph idx="12" type="sldNum"/>
          </p:nvPr>
        </p:nvSpPr>
        <p:spPr>
          <a:xfrm>
            <a:off x="7314415" y="548797"/>
            <a:ext cx="941203" cy="301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" name="Google Shape;16;p17"/>
          <p:cNvSpPr txBox="1"/>
          <p:nvPr>
            <p:ph idx="11" type="ftr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5.jpg"/><Relationship Id="rId5" Type="http://schemas.openxmlformats.org/officeDocument/2006/relationships/image" Target="../media/image3.jpg"/><Relationship Id="rId6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liquor.com/" TargetMode="External"/><Relationship Id="rId4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/>
          <p:nvPr>
            <p:ph idx="1" type="body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4572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92" name="Google Shape;9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544" y="308479"/>
            <a:ext cx="2664296" cy="2664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77452" y="308479"/>
            <a:ext cx="2712650" cy="27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84168" y="3356992"/>
            <a:ext cx="2736304" cy="273630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"/>
          <p:cNvSpPr txBox="1"/>
          <p:nvPr/>
        </p:nvSpPr>
        <p:spPr>
          <a:xfrm flipH="1">
            <a:off x="260769" y="3847981"/>
            <a:ext cx="2664295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Štepán Beneš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Marek Kučera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Lukáš Matta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31840" y="3412777"/>
            <a:ext cx="2680519" cy="268051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"/>
          <p:cNvSpPr txBox="1"/>
          <p:nvPr>
            <p:ph type="title"/>
          </p:nvPr>
        </p:nvSpPr>
        <p:spPr>
          <a:xfrm>
            <a:off x="3422210" y="327247"/>
            <a:ext cx="2664296" cy="5881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n-US"/>
              <a:t>Cocktails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"/>
          <p:cNvSpPr txBox="1"/>
          <p:nvPr>
            <p:ph type="title"/>
          </p:nvPr>
        </p:nvSpPr>
        <p:spPr>
          <a:xfrm>
            <a:off x="2707196" y="404664"/>
            <a:ext cx="3729608" cy="5881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</a:pPr>
            <a:r>
              <a:rPr lang="en-US" sz="3200"/>
              <a:t>Priorities</a:t>
            </a:r>
            <a:endParaRPr sz="3200"/>
          </a:p>
        </p:txBody>
      </p:sp>
      <p:sp>
        <p:nvSpPr>
          <p:cNvPr id="166" name="Google Shape;166;p10"/>
          <p:cNvSpPr txBox="1"/>
          <p:nvPr>
            <p:ph idx="1" type="body"/>
          </p:nvPr>
        </p:nvSpPr>
        <p:spPr>
          <a:xfrm>
            <a:off x="914400" y="1484785"/>
            <a:ext cx="7315200" cy="4824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2286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“Boosted” Profile-based &amp; Combined</a:t>
            </a:r>
            <a:endParaRPr/>
          </a:p>
          <a:p>
            <a:pPr indent="-55879" lvl="0" marL="22860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55879" lvl="0" marL="22860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182880" lvl="0" marL="228600" rtl="0" algn="l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More weight given to: Base Spirit, Cocktail Type, Flavor..</a:t>
            </a:r>
            <a:endParaRPr/>
          </a:p>
          <a:p>
            <a:pPr indent="-55879" lvl="0" marL="22860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55879" lvl="0" marL="22860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182880" lvl="0" marL="228600" rtl="0" algn="l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Should deal with recommending drinks based on less important categories</a:t>
            </a:r>
            <a:endParaRPr/>
          </a:p>
          <a:p>
            <a:pPr indent="-55879" lvl="0" marL="22860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"/>
          <p:cNvSpPr txBox="1"/>
          <p:nvPr>
            <p:ph type="title"/>
          </p:nvPr>
        </p:nvSpPr>
        <p:spPr>
          <a:xfrm>
            <a:off x="2707196" y="392587"/>
            <a:ext cx="3729608" cy="5881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</a:pPr>
            <a:r>
              <a:rPr lang="en-US" sz="3200"/>
              <a:t>Evaluation</a:t>
            </a:r>
            <a:endParaRPr sz="3200"/>
          </a:p>
        </p:txBody>
      </p:sp>
      <p:sp>
        <p:nvSpPr>
          <p:cNvPr id="173" name="Google Shape;173;p11"/>
          <p:cNvSpPr txBox="1"/>
          <p:nvPr>
            <p:ph idx="1" type="body"/>
          </p:nvPr>
        </p:nvSpPr>
        <p:spPr>
          <a:xfrm>
            <a:off x="914400" y="1484785"/>
            <a:ext cx="7315200" cy="4824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5879" lvl="0" marL="22860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174" name="Google Shape;17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158" y="1484785"/>
            <a:ext cx="8111683" cy="4968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2"/>
          <p:cNvSpPr txBox="1"/>
          <p:nvPr>
            <p:ph type="title"/>
          </p:nvPr>
        </p:nvSpPr>
        <p:spPr>
          <a:xfrm>
            <a:off x="2707196" y="392587"/>
            <a:ext cx="3729608" cy="5881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</a:pPr>
            <a:r>
              <a:rPr lang="en-US" sz="3200"/>
              <a:t>Evaluation</a:t>
            </a:r>
            <a:endParaRPr sz="3200"/>
          </a:p>
        </p:txBody>
      </p:sp>
      <p:pic>
        <p:nvPicPr>
          <p:cNvPr id="181" name="Google Shape;181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1350" y="913464"/>
            <a:ext cx="6761300" cy="5916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3"/>
          <p:cNvSpPr txBox="1"/>
          <p:nvPr>
            <p:ph type="title"/>
          </p:nvPr>
        </p:nvSpPr>
        <p:spPr>
          <a:xfrm>
            <a:off x="2707196" y="392587"/>
            <a:ext cx="3729608" cy="5881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80"/>
              <a:buFont typeface="Arial"/>
              <a:buNone/>
            </a:pPr>
            <a:r>
              <a:rPr lang="en-US" sz="2880"/>
              <a:t>Profile vs Description</a:t>
            </a:r>
            <a:endParaRPr sz="2880"/>
          </a:p>
        </p:txBody>
      </p:sp>
      <p:pic>
        <p:nvPicPr>
          <p:cNvPr id="188" name="Google Shape;188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256" y="1018175"/>
            <a:ext cx="3794959" cy="2846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7744" y="3988682"/>
            <a:ext cx="3766258" cy="2824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58453" y="1018175"/>
            <a:ext cx="3794959" cy="2846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4"/>
          <p:cNvSpPr txBox="1"/>
          <p:nvPr>
            <p:ph type="title"/>
          </p:nvPr>
        </p:nvSpPr>
        <p:spPr>
          <a:xfrm>
            <a:off x="2235442" y="404664"/>
            <a:ext cx="4673116" cy="5881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80"/>
              <a:buFont typeface="Arial"/>
              <a:buNone/>
            </a:pPr>
            <a:r>
              <a:rPr lang="en-US" sz="2880"/>
              <a:t>Boosted Profile vs Profile</a:t>
            </a:r>
            <a:endParaRPr sz="2880"/>
          </a:p>
        </p:txBody>
      </p:sp>
      <p:pic>
        <p:nvPicPr>
          <p:cNvPr id="197" name="Google Shape;197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528" y="1035703"/>
            <a:ext cx="3767127" cy="2825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7744" y="3988031"/>
            <a:ext cx="3767127" cy="2825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61257" y="1035703"/>
            <a:ext cx="3767127" cy="2825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"/>
          <p:cNvSpPr txBox="1"/>
          <p:nvPr>
            <p:ph type="title"/>
          </p:nvPr>
        </p:nvSpPr>
        <p:spPr>
          <a:xfrm>
            <a:off x="2707196" y="392587"/>
            <a:ext cx="3729608" cy="5881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80"/>
              <a:buFont typeface="Arial"/>
              <a:buNone/>
            </a:pPr>
            <a:r>
              <a:rPr lang="en-US" sz="2880"/>
              <a:t>Profile vs Combined</a:t>
            </a:r>
            <a:endParaRPr sz="2880"/>
          </a:p>
        </p:txBody>
      </p:sp>
      <p:pic>
        <p:nvPicPr>
          <p:cNvPr id="206" name="Google Shape;206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527" y="998730"/>
            <a:ext cx="3826155" cy="2869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7743" y="3943761"/>
            <a:ext cx="3826155" cy="2869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74237" y="998730"/>
            <a:ext cx="3826155" cy="2869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6"/>
          <p:cNvSpPr txBox="1"/>
          <p:nvPr>
            <p:ph type="title"/>
          </p:nvPr>
        </p:nvSpPr>
        <p:spPr>
          <a:xfrm>
            <a:off x="1692625" y="392575"/>
            <a:ext cx="58659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</a:pPr>
            <a:r>
              <a:rPr lang="en-US" sz="3200"/>
              <a:t>Final web application</a:t>
            </a:r>
            <a:endParaRPr sz="3200"/>
          </a:p>
        </p:txBody>
      </p:sp>
      <p:sp>
        <p:nvSpPr>
          <p:cNvPr id="214" name="Google Shape;214;p16"/>
          <p:cNvSpPr txBox="1"/>
          <p:nvPr>
            <p:ph idx="1" type="body"/>
          </p:nvPr>
        </p:nvSpPr>
        <p:spPr>
          <a:xfrm>
            <a:off x="914400" y="1484785"/>
            <a:ext cx="7315200" cy="4824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2286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Initially, user would choose his favorite drinks from the static set we made</a:t>
            </a:r>
            <a:endParaRPr/>
          </a:p>
        </p:txBody>
      </p:sp>
      <p:pic>
        <p:nvPicPr>
          <p:cNvPr id="215" name="Google Shape;2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688" y="2368525"/>
            <a:ext cx="7942625" cy="394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5ec374452_0_7"/>
          <p:cNvSpPr txBox="1"/>
          <p:nvPr>
            <p:ph type="title"/>
          </p:nvPr>
        </p:nvSpPr>
        <p:spPr>
          <a:xfrm>
            <a:off x="1692625" y="392575"/>
            <a:ext cx="58659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</a:pPr>
            <a:r>
              <a:rPr lang="en-US" sz="3200"/>
              <a:t>Final web application</a:t>
            </a:r>
            <a:endParaRPr sz="3200"/>
          </a:p>
        </p:txBody>
      </p:sp>
      <p:sp>
        <p:nvSpPr>
          <p:cNvPr id="221" name="Google Shape;221;g75ec374452_0_7"/>
          <p:cNvSpPr txBox="1"/>
          <p:nvPr>
            <p:ph idx="1" type="body"/>
          </p:nvPr>
        </p:nvSpPr>
        <p:spPr>
          <a:xfrm>
            <a:off x="914400" y="1342425"/>
            <a:ext cx="7315200" cy="49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2286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Recommendations would appear! User can further “like” drinks.</a:t>
            </a:r>
            <a:endParaRPr/>
          </a:p>
        </p:txBody>
      </p:sp>
      <p:pic>
        <p:nvPicPr>
          <p:cNvPr id="222" name="Google Shape;222;g75ec374452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250" y="2176176"/>
            <a:ext cx="8249073" cy="413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/>
          <p:nvPr>
            <p:ph type="title"/>
          </p:nvPr>
        </p:nvSpPr>
        <p:spPr>
          <a:xfrm>
            <a:off x="3419872" y="476672"/>
            <a:ext cx="2937520" cy="5881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</a:pPr>
            <a:r>
              <a:rPr lang="en-US" sz="3200"/>
              <a:t>Introduction</a:t>
            </a:r>
            <a:endParaRPr sz="3200"/>
          </a:p>
        </p:txBody>
      </p:sp>
      <p:sp>
        <p:nvSpPr>
          <p:cNvPr id="103" name="Google Shape;103;p2"/>
          <p:cNvSpPr txBox="1"/>
          <p:nvPr>
            <p:ph idx="1" type="body"/>
          </p:nvPr>
        </p:nvSpPr>
        <p:spPr>
          <a:xfrm>
            <a:off x="539552" y="1400380"/>
            <a:ext cx="7632848" cy="4464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2286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Recommending cocktails based on their characteristic</a:t>
            </a:r>
            <a:endParaRPr/>
          </a:p>
          <a:p>
            <a:pPr indent="-30479" lvl="0" marL="228600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  <a:p>
            <a:pPr indent="-182880" lvl="0" marL="228600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Can be used by:</a:t>
            </a:r>
            <a:endParaRPr/>
          </a:p>
          <a:p>
            <a:pPr indent="-342900" lvl="0" marL="388620" rtl="0" algn="l">
              <a:spcBef>
                <a:spcPts val="48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/>
              <a:t>Bartenders searching for inspiration</a:t>
            </a:r>
            <a:endParaRPr/>
          </a:p>
          <a:p>
            <a:pPr indent="-342900" lvl="0" marL="388620" rtl="0" algn="l">
              <a:spcBef>
                <a:spcPts val="48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/>
              <a:t>Eshop selling alcohol</a:t>
            </a:r>
            <a:endParaRPr/>
          </a:p>
          <a:p>
            <a:pPr indent="-342900" lvl="0" marL="388620" rtl="0" algn="l">
              <a:spcBef>
                <a:spcPts val="48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/>
              <a:t>People trying new stuff</a:t>
            </a:r>
            <a:endParaRPr sz="2400"/>
          </a:p>
        </p:txBody>
      </p:sp>
      <p:pic>
        <p:nvPicPr>
          <p:cNvPr id="104" name="Google Shape;10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8104" y="3632628"/>
            <a:ext cx="2959224" cy="295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/>
          <p:nvPr>
            <p:ph type="title"/>
          </p:nvPr>
        </p:nvSpPr>
        <p:spPr>
          <a:xfrm>
            <a:off x="3779912" y="404664"/>
            <a:ext cx="3061482" cy="5760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</a:pPr>
            <a:r>
              <a:rPr lang="en-US" sz="3200"/>
              <a:t>Dataset</a:t>
            </a:r>
            <a:endParaRPr sz="3200"/>
          </a:p>
        </p:txBody>
      </p:sp>
      <p:sp>
        <p:nvSpPr>
          <p:cNvPr id="110" name="Google Shape;110;p3"/>
          <p:cNvSpPr txBox="1"/>
          <p:nvPr>
            <p:ph idx="1" type="body"/>
          </p:nvPr>
        </p:nvSpPr>
        <p:spPr>
          <a:xfrm>
            <a:off x="755576" y="908720"/>
            <a:ext cx="7651702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2286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https://www.liquor.com</a:t>
            </a:r>
            <a:r>
              <a:rPr lang="en-US" sz="2400"/>
              <a:t>            2300 recipes</a:t>
            </a:r>
            <a:endParaRPr/>
          </a:p>
          <a:p>
            <a:pPr indent="-30479" lvl="0" marL="228600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111" name="Google Shape;11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608" y="1484784"/>
            <a:ext cx="7272808" cy="5181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 txBox="1"/>
          <p:nvPr>
            <p:ph type="title"/>
          </p:nvPr>
        </p:nvSpPr>
        <p:spPr>
          <a:xfrm>
            <a:off x="3851920" y="188640"/>
            <a:ext cx="2088232" cy="5040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</a:pPr>
            <a:r>
              <a:rPr lang="en-US" sz="3200"/>
              <a:t>Recipe</a:t>
            </a:r>
            <a:endParaRPr sz="3200"/>
          </a:p>
        </p:txBody>
      </p:sp>
      <p:pic>
        <p:nvPicPr>
          <p:cNvPr id="118" name="Google Shape;11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536" y="764704"/>
            <a:ext cx="3960440" cy="5998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56862" y="1473899"/>
            <a:ext cx="4501039" cy="4501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"/>
          <p:cNvSpPr txBox="1"/>
          <p:nvPr>
            <p:ph type="title"/>
          </p:nvPr>
        </p:nvSpPr>
        <p:spPr>
          <a:xfrm>
            <a:off x="3563888" y="404664"/>
            <a:ext cx="2160240" cy="5760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</a:pPr>
            <a:r>
              <a:rPr lang="en-US" sz="3200"/>
              <a:t>Scrapping</a:t>
            </a:r>
            <a:endParaRPr sz="3200"/>
          </a:p>
        </p:txBody>
      </p:sp>
      <p:sp>
        <p:nvSpPr>
          <p:cNvPr id="125" name="Google Shape;125;p5"/>
          <p:cNvSpPr txBox="1"/>
          <p:nvPr>
            <p:ph idx="1" type="body"/>
          </p:nvPr>
        </p:nvSpPr>
        <p:spPr>
          <a:xfrm>
            <a:off x="827584" y="1052736"/>
            <a:ext cx="7632848" cy="5112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2286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Implemented in python using beautifulsoup4, requests, re libraries</a:t>
            </a:r>
            <a:endParaRPr/>
          </a:p>
          <a:p>
            <a:pPr indent="-55879" lvl="0" marL="22860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55879" lvl="0" marL="22860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182880" lvl="0" marL="228600" rtl="0" algn="l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Ingredients without amount or weight</a:t>
            </a:r>
            <a:endParaRPr/>
          </a:p>
          <a:p>
            <a:pPr indent="-182880" lvl="0" marL="228600" rtl="0" algn="l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11 Profile categories plus glass and garnish</a:t>
            </a:r>
            <a:endParaRPr/>
          </a:p>
          <a:p>
            <a:pPr indent="-182880" lvl="0" marL="228600" rtl="0" algn="l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About recipe</a:t>
            </a:r>
            <a:endParaRPr/>
          </a:p>
          <a:p>
            <a:pPr indent="-182880" lvl="0" marL="228600" rtl="0" algn="l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How to make recipe</a:t>
            </a:r>
            <a:endParaRPr/>
          </a:p>
          <a:p>
            <a:pPr indent="-182880" lvl="0" marL="228600" rtl="0" algn="l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Picture for front end</a:t>
            </a:r>
            <a:endParaRPr/>
          </a:p>
          <a:p>
            <a:pPr indent="-55879" lvl="0" marL="22860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55879" lvl="0" marL="22860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182880" lvl="0" marL="228600" rtl="0" algn="l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Output: csv for recommender, json for front-end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 txBox="1"/>
          <p:nvPr>
            <p:ph type="title"/>
          </p:nvPr>
        </p:nvSpPr>
        <p:spPr>
          <a:xfrm>
            <a:off x="2707196" y="404664"/>
            <a:ext cx="3729608" cy="5881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</a:pPr>
            <a:r>
              <a:rPr lang="en-US" sz="3200"/>
              <a:t>Recommending</a:t>
            </a:r>
            <a:endParaRPr sz="3200"/>
          </a:p>
        </p:txBody>
      </p:sp>
      <p:sp>
        <p:nvSpPr>
          <p:cNvPr id="132" name="Google Shape;132;p6"/>
          <p:cNvSpPr txBox="1"/>
          <p:nvPr>
            <p:ph idx="1" type="body"/>
          </p:nvPr>
        </p:nvSpPr>
        <p:spPr>
          <a:xfrm>
            <a:off x="914400" y="1484785"/>
            <a:ext cx="7315200" cy="4824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2286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Content-Based (TF-IDF, cosine similarity)</a:t>
            </a:r>
            <a:endParaRPr/>
          </a:p>
          <a:p>
            <a:pPr indent="-55879" lvl="0" marL="22860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182880" lvl="0" marL="228600" rtl="0" algn="l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User profile – drinks</a:t>
            </a:r>
            <a:endParaRPr/>
          </a:p>
          <a:p>
            <a:pPr indent="-55879" lvl="0" marL="22860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182880" lvl="0" marL="228600" rtl="0" algn="l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Top 30 for each drink =&gt; a big list</a:t>
            </a:r>
            <a:endParaRPr/>
          </a:p>
          <a:p>
            <a:pPr indent="-182880" lvl="0" marL="228600" rtl="0" algn="l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A big list =&gt; randomly sampled into final list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"/>
          <p:cNvSpPr txBox="1"/>
          <p:nvPr>
            <p:ph type="title"/>
          </p:nvPr>
        </p:nvSpPr>
        <p:spPr>
          <a:xfrm>
            <a:off x="2707196" y="404664"/>
            <a:ext cx="3729608" cy="5881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</a:pPr>
            <a:r>
              <a:rPr lang="en-US" sz="3200"/>
              <a:t>Profile-based</a:t>
            </a:r>
            <a:endParaRPr sz="3200"/>
          </a:p>
        </p:txBody>
      </p:sp>
      <p:sp>
        <p:nvSpPr>
          <p:cNvPr id="139" name="Google Shape;139;p7"/>
          <p:cNvSpPr txBox="1"/>
          <p:nvPr>
            <p:ph idx="1" type="body"/>
          </p:nvPr>
        </p:nvSpPr>
        <p:spPr>
          <a:xfrm>
            <a:off x="914400" y="1484785"/>
            <a:ext cx="7315200" cy="4824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2286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Recommends ‘twists’</a:t>
            </a:r>
            <a:endParaRPr/>
          </a:p>
          <a:p>
            <a:pPr indent="-182880" lvl="0" marL="228600" rtl="0" algn="l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Understands innate similarity</a:t>
            </a:r>
            <a:endParaRPr/>
          </a:p>
          <a:p>
            <a:pPr indent="-55879" lvl="0" marL="22860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55879" lvl="0" marL="22860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55879" lvl="0" marL="22860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182880" lvl="0" marL="228600" rtl="0" algn="l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Maybe a bit too similar</a:t>
            </a:r>
            <a:endParaRPr/>
          </a:p>
        </p:txBody>
      </p:sp>
      <p:pic>
        <p:nvPicPr>
          <p:cNvPr id="140" name="Google Shape;14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60032" y="1052736"/>
            <a:ext cx="3717079" cy="563028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/>
          <p:nvPr/>
        </p:nvSpPr>
        <p:spPr>
          <a:xfrm>
            <a:off x="4932040" y="2420888"/>
            <a:ext cx="1728192" cy="3096344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7"/>
          <p:cNvSpPr/>
          <p:nvPr/>
        </p:nvSpPr>
        <p:spPr>
          <a:xfrm>
            <a:off x="4932040" y="5517232"/>
            <a:ext cx="3528392" cy="1165785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"/>
          <p:cNvSpPr txBox="1"/>
          <p:nvPr>
            <p:ph type="title"/>
          </p:nvPr>
        </p:nvSpPr>
        <p:spPr>
          <a:xfrm>
            <a:off x="2707196" y="404664"/>
            <a:ext cx="3729608" cy="5881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</a:pPr>
            <a:r>
              <a:rPr lang="en-US" sz="3200"/>
              <a:t>Description-based</a:t>
            </a:r>
            <a:endParaRPr sz="3200"/>
          </a:p>
        </p:txBody>
      </p:sp>
      <p:sp>
        <p:nvSpPr>
          <p:cNvPr id="149" name="Google Shape;149;p8"/>
          <p:cNvSpPr txBox="1"/>
          <p:nvPr>
            <p:ph idx="1" type="body"/>
          </p:nvPr>
        </p:nvSpPr>
        <p:spPr>
          <a:xfrm>
            <a:off x="914400" y="1484785"/>
            <a:ext cx="7315200" cy="4824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2286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Can pick unusual similarities</a:t>
            </a:r>
            <a:endParaRPr/>
          </a:p>
          <a:p>
            <a:pPr indent="-182880" lvl="0" marL="228600" rtl="0" algn="l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Some innate similarity</a:t>
            </a:r>
            <a:endParaRPr/>
          </a:p>
          <a:p>
            <a:pPr indent="0" lvl="0" marL="4572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/>
              <a:t>   in how cocktails are made</a:t>
            </a:r>
            <a:endParaRPr/>
          </a:p>
          <a:p>
            <a:pPr indent="-55879" lvl="0" marL="22860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55879" lvl="0" marL="22860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55879" lvl="0" marL="22860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182880" lvl="0" marL="228600" rtl="0" algn="l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Missing descriptions</a:t>
            </a:r>
            <a:endParaRPr/>
          </a:p>
          <a:p>
            <a:pPr indent="-182880" lvl="0" marL="228600" rtl="0" algn="l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Unrelated drinks mentioned</a:t>
            </a:r>
            <a:endParaRPr/>
          </a:p>
        </p:txBody>
      </p:sp>
      <p:pic>
        <p:nvPicPr>
          <p:cNvPr id="150" name="Google Shape;15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60032" y="1052736"/>
            <a:ext cx="3717079" cy="563028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8"/>
          <p:cNvSpPr/>
          <p:nvPr/>
        </p:nvSpPr>
        <p:spPr>
          <a:xfrm>
            <a:off x="4932041" y="1124744"/>
            <a:ext cx="3528392" cy="1296144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8"/>
          <p:cNvSpPr/>
          <p:nvPr/>
        </p:nvSpPr>
        <p:spPr>
          <a:xfrm>
            <a:off x="6660232" y="2420888"/>
            <a:ext cx="1800201" cy="2376264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"/>
          <p:cNvSpPr txBox="1"/>
          <p:nvPr>
            <p:ph type="title"/>
          </p:nvPr>
        </p:nvSpPr>
        <p:spPr>
          <a:xfrm>
            <a:off x="2707196" y="404664"/>
            <a:ext cx="3729608" cy="5881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</a:pPr>
            <a:r>
              <a:rPr lang="en-US" sz="3200"/>
              <a:t>Combined</a:t>
            </a:r>
            <a:endParaRPr sz="3200"/>
          </a:p>
        </p:txBody>
      </p:sp>
      <p:sp>
        <p:nvSpPr>
          <p:cNvPr id="159" name="Google Shape;159;p9"/>
          <p:cNvSpPr txBox="1"/>
          <p:nvPr>
            <p:ph idx="1" type="body"/>
          </p:nvPr>
        </p:nvSpPr>
        <p:spPr>
          <a:xfrm>
            <a:off x="914400" y="1484785"/>
            <a:ext cx="7315200" cy="4824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2286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Best of both worlds .. In theory</a:t>
            </a:r>
            <a:endParaRPr/>
          </a:p>
          <a:p>
            <a:pPr indent="-55879" lvl="0" marL="22860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55879" lvl="0" marL="22860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55879" lvl="0" marL="22860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182880" lvl="0" marL="228600" rtl="0" algn="l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Poorer results still appear sometimes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erspective">
  <a:themeElements>
    <a:clrScheme name="Perspective">
      <a:dk1>
        <a:srgbClr val="000000"/>
      </a:dk1>
      <a:lt1>
        <a:srgbClr val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2016-01-18T06:59:37Z</dcterms:created>
  <dc:creator>Marek</dc:creator>
</cp:coreProperties>
</file>